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4"/>
  </p:notesMasterIdLst>
  <p:sldIdLst>
    <p:sldId id="269" r:id="rId2"/>
    <p:sldId id="270" r:id="rId3"/>
    <p:sldId id="264" r:id="rId4"/>
    <p:sldId id="258" r:id="rId5"/>
    <p:sldId id="272" r:id="rId6"/>
    <p:sldId id="259" r:id="rId7"/>
    <p:sldId id="267" r:id="rId8"/>
    <p:sldId id="268" r:id="rId9"/>
    <p:sldId id="301" r:id="rId10"/>
    <p:sldId id="302" r:id="rId11"/>
    <p:sldId id="271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303" r:id="rId21"/>
    <p:sldId id="283" r:id="rId22"/>
    <p:sldId id="286" r:id="rId23"/>
    <p:sldId id="289" r:id="rId24"/>
    <p:sldId id="292" r:id="rId25"/>
    <p:sldId id="291" r:id="rId26"/>
    <p:sldId id="293" r:id="rId27"/>
    <p:sldId id="294" r:id="rId28"/>
    <p:sldId id="304" r:id="rId29"/>
    <p:sldId id="305" r:id="rId30"/>
    <p:sldId id="306" r:id="rId31"/>
    <p:sldId id="307" r:id="rId32"/>
    <p:sldId id="30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3067" autoAdjust="0"/>
  </p:normalViewPr>
  <p:slideViewPr>
    <p:cSldViewPr snapToGrid="0" snapToObjects="1">
      <p:cViewPr>
        <p:scale>
          <a:sx n="75" d="100"/>
          <a:sy n="75" d="100"/>
        </p:scale>
        <p:origin x="7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85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0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hyperlink" Target="https://tinyppt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9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B9FB5-1D76-4532-9193-C7DF8125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07" y="2085636"/>
            <a:ext cx="9581768" cy="4447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E9968-EE2D-4D24-BD08-89BBE0F7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 –v’</a:t>
            </a:r>
            <a:r>
              <a:rPr lang="en-US" dirty="0"/>
              <a:t> Command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AABFF72-A850-4B17-BF40-C2957B3F066C}"/>
              </a:ext>
            </a:extLst>
          </p:cNvPr>
          <p:cNvSpPr/>
          <p:nvPr/>
        </p:nvSpPr>
        <p:spPr>
          <a:xfrm>
            <a:off x="8254767" y="4508476"/>
            <a:ext cx="411061" cy="83051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D78D0-FF49-404E-851E-204CFAA04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5"/>
            <a:ext cx="10515600" cy="4891088"/>
          </a:xfrm>
        </p:spPr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In the image above, there are four lines.  The ‘-v’ option says print all lines </a:t>
            </a:r>
            <a:r>
              <a:rPr lang="en-US" sz="2400" dirty="0">
                <a:solidFill>
                  <a:srgbClr val="FF0000"/>
                </a:solidFill>
                <a:latin typeface="Century Gothic" panose="020B0502020202020204" pitchFamily="34" charset="0"/>
              </a:rPr>
              <a:t>NOT CONTAINING </a:t>
            </a:r>
            <a:r>
              <a:rPr lang="en-US" sz="2400" dirty="0">
                <a:latin typeface="Century Gothic" panose="020B0502020202020204" pitchFamily="34" charset="0"/>
              </a:rPr>
              <a:t>the pattern.</a:t>
            </a:r>
          </a:p>
          <a:p>
            <a:endParaRPr lang="en-US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E51596D-A20A-4255-A09B-C3D7B3219282}"/>
              </a:ext>
            </a:extLst>
          </p:cNvPr>
          <p:cNvSpPr/>
          <p:nvPr/>
        </p:nvSpPr>
        <p:spPr>
          <a:xfrm>
            <a:off x="4652962" y="4857056"/>
            <a:ext cx="2062163" cy="4152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Debian is removed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3E128AF-C8E2-4ABE-B7CF-5408159012AC}"/>
              </a:ext>
            </a:extLst>
          </p:cNvPr>
          <p:cNvSpPr/>
          <p:nvPr/>
        </p:nvSpPr>
        <p:spPr>
          <a:xfrm>
            <a:off x="4795837" y="2838939"/>
            <a:ext cx="766763" cy="4152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5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62385-F01B-44D9-A65F-8C14FBA3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06262"/>
            <a:ext cx="12192000" cy="1613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212E49-FC03-43AA-9F85-3FC4A34E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 –l’ </a:t>
            </a:r>
            <a:r>
              <a:rPr lang="en-US" dirty="0"/>
              <a:t> Command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EE1A-81E7-4F39-95F0-4C455F4C838F}"/>
              </a:ext>
            </a:extLst>
          </p:cNvPr>
          <p:cNvSpPr txBox="1"/>
          <p:nvPr/>
        </p:nvSpPr>
        <p:spPr>
          <a:xfrm>
            <a:off x="646416" y="582624"/>
            <a:ext cx="1110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308B9056-EFA8-45BB-B76D-20D32AE2AC42}"/>
              </a:ext>
            </a:extLst>
          </p:cNvPr>
          <p:cNvSpPr/>
          <p:nvPr/>
        </p:nvSpPr>
        <p:spPr>
          <a:xfrm>
            <a:off x="1707228" y="2641019"/>
            <a:ext cx="1459684" cy="38448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96E20-0956-43CC-AC00-6FD052E69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16" y="1261788"/>
            <a:ext cx="10935984" cy="4915175"/>
          </a:xfrm>
        </p:spPr>
        <p:txBody>
          <a:bodyPr/>
          <a:lstStyle/>
          <a:p>
            <a:r>
              <a:rPr lang="en-US" sz="2200" dirty="0">
                <a:latin typeface="Century Gothic" panose="020B0502020202020204" pitchFamily="34" charset="0"/>
              </a:rPr>
              <a:t>The ‘</a:t>
            </a:r>
            <a:r>
              <a:rPr lang="en-US" sz="2200" dirty="0">
                <a:latin typeface="Bahnschrift" panose="020B0502040204020203" pitchFamily="34" charset="0"/>
              </a:rPr>
              <a:t>-l</a:t>
            </a:r>
            <a:r>
              <a:rPr lang="en-US" sz="2200" dirty="0">
                <a:latin typeface="Century Gothic" panose="020B0502020202020204" pitchFamily="34" charset="0"/>
              </a:rPr>
              <a:t>’ option to search over multiple files that contain the grep expression.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2489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1E83-8E16-4A8D-B6B2-B5AC5932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 –E’</a:t>
            </a:r>
            <a:r>
              <a:rPr lang="en-US" dirty="0"/>
              <a:t> with Basic Regular Expressions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266EC-B2F6-4B93-BAFB-EC6FD4034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45" y="1086522"/>
            <a:ext cx="8963310" cy="577229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98FBE4-FE3A-444E-AF5D-C159B89B8A40}"/>
              </a:ext>
            </a:extLst>
          </p:cNvPr>
          <p:cNvSpPr/>
          <p:nvPr/>
        </p:nvSpPr>
        <p:spPr>
          <a:xfrm>
            <a:off x="1860633" y="1086522"/>
            <a:ext cx="9682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Example: Regex to search for phone number </a:t>
            </a:r>
            <a:r>
              <a:rPr lang="en-US" b="1" dirty="0"/>
              <a:t>grep -E "*\(([0-9]{3}))\s[0-9]{3}-[0-9]{4}*" </a:t>
            </a:r>
            <a:r>
              <a:rPr lang="en-US" b="1" dirty="0" err="1"/>
              <a:t>Addressbook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D6081-E6F4-4D8A-BDEC-DE6D7067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854"/>
            <a:ext cx="12192000" cy="50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8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59590-9F8A-4225-9786-E3C435B7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571705"/>
            <a:ext cx="8648700" cy="2211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77C73-BD80-4D30-8706-FFF16867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‘grep’ </a:t>
            </a:r>
            <a:r>
              <a:rPr lang="en-US" dirty="0"/>
              <a:t>with Basic Regular Expressions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4BD21-031C-4BC2-A308-6D1CB46C81F0}"/>
              </a:ext>
            </a:extLst>
          </p:cNvPr>
          <p:cNvSpPr txBox="1"/>
          <p:nvPr/>
        </p:nvSpPr>
        <p:spPr>
          <a:xfrm>
            <a:off x="204930" y="1552997"/>
            <a:ext cx="31764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Find all executables files  or files that have the fourth column as ‘x’.</a:t>
            </a: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The ‘^‘ says start at the beginning.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1D27C6E-8F2A-4E96-A274-1779FBDB2F62}"/>
              </a:ext>
            </a:extLst>
          </p:cNvPr>
          <p:cNvSpPr/>
          <p:nvPr/>
        </p:nvSpPr>
        <p:spPr>
          <a:xfrm rot="5400000">
            <a:off x="3561826" y="3997908"/>
            <a:ext cx="671119" cy="28522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5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67DB-8B16-4706-B9AF-51C4055A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‘grep’</a:t>
            </a:r>
            <a:r>
              <a:rPr lang="en-US" dirty="0"/>
              <a:t> with Basic Regular Expressions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FA5E1-E317-4374-B316-5CCB180B9C3A}"/>
              </a:ext>
            </a:extLst>
          </p:cNvPr>
          <p:cNvSpPr txBox="1"/>
          <p:nvPr/>
        </p:nvSpPr>
        <p:spPr>
          <a:xfrm>
            <a:off x="942975" y="5254824"/>
            <a:ext cx="10768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Show only directories.  The “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^d</a:t>
            </a:r>
            <a:r>
              <a:rPr lang="en-US" sz="2400" dirty="0">
                <a:latin typeface="Century Gothic" panose="020B0502020202020204" pitchFamily="34" charset="0"/>
              </a:rPr>
              <a:t>” means </a:t>
            </a:r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start at the beginning</a:t>
            </a:r>
            <a:r>
              <a:rPr lang="en-US" sz="2400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and display only files with a ‘d’ at the front.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14EB56B2-24AC-4808-9316-F58A76F76461}"/>
              </a:ext>
            </a:extLst>
          </p:cNvPr>
          <p:cNvSpPr/>
          <p:nvPr/>
        </p:nvSpPr>
        <p:spPr>
          <a:xfrm>
            <a:off x="9110444" y="1271939"/>
            <a:ext cx="1434517" cy="41106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D43A8-4F2A-4389-B6C1-ED119C6C5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290958"/>
            <a:ext cx="10768783" cy="38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3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A7E7-6E2C-4F73-B9F1-85614731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 –E’</a:t>
            </a:r>
            <a:r>
              <a:rPr lang="en-US" dirty="0"/>
              <a:t> with </a:t>
            </a:r>
            <a:r>
              <a:rPr lang="en-US" b="1" dirty="0">
                <a:solidFill>
                  <a:srgbClr val="0070C0"/>
                </a:solidFill>
              </a:rPr>
              <a:t>E</a:t>
            </a:r>
            <a:r>
              <a:rPr lang="en-US" dirty="0"/>
              <a:t>xtended Regular Expressions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868F4-A7E8-4741-BEBE-518C9D33E641}"/>
              </a:ext>
            </a:extLst>
          </p:cNvPr>
          <p:cNvSpPr txBox="1"/>
          <p:nvPr/>
        </p:nvSpPr>
        <p:spPr>
          <a:xfrm>
            <a:off x="674849" y="1203997"/>
            <a:ext cx="10755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Try using grep to search for a pattern with ? – won’t work.  You </a:t>
            </a:r>
            <a:r>
              <a:rPr lang="en-US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need to use ‘-E’ </a:t>
            </a:r>
            <a:r>
              <a:rPr lang="en-US" sz="2000" dirty="0">
                <a:latin typeface="Century Gothic" panose="020B0502020202020204" pitchFamily="34" charset="0"/>
              </a:rPr>
              <a:t>to gain access to the “extended” set that </a:t>
            </a:r>
            <a:r>
              <a:rPr lang="en-US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includes ‘?’ and ‘+’</a:t>
            </a:r>
            <a:r>
              <a:rPr lang="en-US" sz="2000" dirty="0">
                <a:latin typeface="Century Gothic" panose="020B0502020202020204" pitchFamily="34" charset="0"/>
              </a:rPr>
              <a:t>.  In order to use the ‘-E’, your UNIX/Linux must be POSIX-compliant.  Linux grep supports this option.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Example: Regex to search for phone number 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b="1" dirty="0">
                <a:latin typeface="Century Gothic" panose="020B0502020202020204" pitchFamily="34" charset="0"/>
              </a:rPr>
              <a:t>grep -E "*\(([0-9]{3}))\s[0-9]{3}-[0-9]{4}*" </a:t>
            </a:r>
            <a:r>
              <a:rPr lang="en-US" sz="2000" b="1" dirty="0" err="1">
                <a:latin typeface="Century Gothic" panose="020B0502020202020204" pitchFamily="34" charset="0"/>
              </a:rPr>
              <a:t>Addressbook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0C631-DC3B-4AF3-B315-D57A9B115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93" r="29531"/>
          <a:stretch/>
        </p:blipFill>
        <p:spPr>
          <a:xfrm>
            <a:off x="575697" y="3121025"/>
            <a:ext cx="10953453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734F-C72B-476F-84EE-206CAA4A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SED</a:t>
            </a:r>
            <a:r>
              <a:rPr lang="en-US" dirty="0">
                <a:latin typeface="Century Gothic" panose="020B0502020202020204" pitchFamily="34" charset="0"/>
              </a:rPr>
              <a:t> – the Stream Editor</a:t>
            </a:r>
          </a:p>
        </p:txBody>
      </p:sp>
    </p:spTree>
    <p:extLst>
      <p:ext uri="{BB962C8B-B14F-4D97-AF65-F5344CB8AC3E}">
        <p14:creationId xmlns:p14="http://schemas.microsoft.com/office/powerpoint/2010/main" val="4273989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55D8-2B12-414B-BFF2-B62A6B36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Command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A00A-8F1B-4967-BA88-216A86C5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5076082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Combines work of several filters</a:t>
            </a:r>
          </a:p>
          <a:p>
            <a:r>
              <a:rPr lang="en-US" dirty="0">
                <a:latin typeface="Century Gothic" panose="020B0502020202020204" pitchFamily="34" charset="0"/>
              </a:rPr>
              <a:t>Operates on noninteractive operations on a data stream</a:t>
            </a:r>
          </a:p>
          <a:p>
            <a:r>
              <a:rPr lang="en-US" dirty="0">
                <a:latin typeface="Century Gothic" panose="020B0502020202020204" pitchFamily="34" charset="0"/>
              </a:rPr>
              <a:t>Has very few options</a:t>
            </a:r>
          </a:p>
          <a:p>
            <a:r>
              <a:rPr lang="en-US" dirty="0">
                <a:latin typeface="Century Gothic" panose="020B0502020202020204" pitchFamily="34" charset="0"/>
              </a:rPr>
              <a:t>Good preparation for Perl which uses many of </a:t>
            </a:r>
            <a:r>
              <a:rPr lang="en-US" dirty="0" err="1">
                <a:latin typeface="Century Gothic" panose="020B0502020202020204" pitchFamily="34" charset="0"/>
              </a:rPr>
              <a:t>sed</a:t>
            </a:r>
            <a:r>
              <a:rPr lang="en-US" dirty="0">
                <a:latin typeface="Century Gothic" panose="020B0502020202020204" pitchFamily="34" charset="0"/>
              </a:rPr>
              <a:t> features</a:t>
            </a:r>
          </a:p>
          <a:p>
            <a:r>
              <a:rPr lang="en-US" dirty="0">
                <a:latin typeface="Century Gothic" panose="020B0502020202020204" pitchFamily="34" charset="0"/>
              </a:rPr>
              <a:t>Uses instructions to act on text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latin typeface="Century Gothic" panose="020B0502020202020204" pitchFamily="34" charset="0"/>
              </a:rPr>
              <a:t>sed</a:t>
            </a:r>
            <a:r>
              <a:rPr lang="en-US" dirty="0">
                <a:latin typeface="Century Gothic" panose="020B0502020202020204" pitchFamily="34" charset="0"/>
              </a:rPr>
              <a:t>’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syntax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sed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options ‘address action’ file(s)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Addressing done in one of two ways: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By one or two line numbers (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like 3,7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By specifying a /-enclosed pattern which occurs in a line (</a:t>
            </a:r>
            <a:r>
              <a:rPr lang="en-US" dirty="0">
                <a:solidFill>
                  <a:srgbClr val="0070C0"/>
                </a:solidFill>
                <a:latin typeface="Century Gothic" panose="020B0502020202020204" pitchFamily="34" charset="0"/>
              </a:rPr>
              <a:t>like /From:/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r>
              <a:rPr lang="en-US" dirty="0">
                <a:latin typeface="Century Gothic" panose="020B0502020202020204" pitchFamily="34" charset="0"/>
              </a:rPr>
              <a:t>Processes in a sequential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C17B5-403A-43DB-B23D-12392587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425" y="3428999"/>
            <a:ext cx="4200000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6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99F4-7239-4A4F-B7FB-B31CCF0D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Internal Command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A3348-4A0D-45B1-A487-7D86B8895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91" y="1095504"/>
            <a:ext cx="7110018" cy="576249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081852-9F73-4CF2-82D6-E8D7FF50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93" y="847478"/>
            <a:ext cx="7881414" cy="56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1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985E-61F6-4EDE-B765-0D90018B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Syntax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DDA94-E08D-4D67-9018-0364E6B1A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8619"/>
            <a:ext cx="10515600" cy="325609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EBAD69-42A9-4958-AADA-3B2FE051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82035"/>
            <a:ext cx="12192000" cy="33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3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8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2367245" y="998671"/>
            <a:ext cx="751018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hnschrift Condensed" panose="020B0502040204020203" pitchFamily="34" charset="0"/>
              </a:rPr>
              <a:t>grep</a:t>
            </a:r>
            <a:r>
              <a:rPr lang="en-US" sz="2000" dirty="0">
                <a:latin typeface="Century Gothic" panose="020B0502020202020204" pitchFamily="34" charset="0"/>
              </a:rPr>
              <a:t>: Searching for a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hnschrift Condensed" panose="020B0502040204020203" pitchFamily="34" charset="0"/>
              </a:rPr>
              <a:t>grep</a:t>
            </a:r>
            <a:r>
              <a:rPr lang="en-US" sz="2000" dirty="0">
                <a:latin typeface="Century Gothic" panose="020B0502020202020204" pitchFamily="34" charset="0"/>
              </a:rPr>
              <a:t>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Basic Regular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Extended Regular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hnschrift Condensed" panose="020B0502040204020203" pitchFamily="34" charset="0"/>
              </a:rPr>
              <a:t>sed</a:t>
            </a:r>
            <a:r>
              <a:rPr lang="en-US" sz="2000" dirty="0">
                <a:latin typeface="Century Gothic" panose="020B0502020202020204" pitchFamily="34" charset="0"/>
              </a:rPr>
              <a:t>: The Stream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Line Addressing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hnschrift Condensed" panose="020B0502040204020203" pitchFamily="34" charset="0"/>
              </a:rPr>
              <a:t>sed</a:t>
            </a:r>
            <a:r>
              <a:rPr lang="en-US" sz="2000" dirty="0">
                <a:latin typeface="Century Gothic" panose="020B0502020202020204" pitchFamily="34" charset="0"/>
              </a:rPr>
              <a:t>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Context Addressing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Writing Selected Lines to a File (</a:t>
            </a:r>
            <a:r>
              <a:rPr lang="en-US" sz="2400" b="1" dirty="0">
                <a:latin typeface="Bahnschrift Condensed" panose="020B0502040204020203" pitchFamily="34" charset="0"/>
              </a:rPr>
              <a:t>w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Text Editing, Updating (</a:t>
            </a:r>
            <a:r>
              <a:rPr lang="en-US" sz="2400" b="1" dirty="0" err="1">
                <a:latin typeface="Bahnschrift Condensed" panose="020B0502040204020203" pitchFamily="34" charset="0"/>
              </a:rPr>
              <a:t>i</a:t>
            </a:r>
            <a:r>
              <a:rPr lang="en-US" sz="2400" b="1" dirty="0">
                <a:latin typeface="Bahnschrift Condensed" panose="020B0502040204020203" pitchFamily="34" charset="0"/>
              </a:rPr>
              <a:t>, a, c</a:t>
            </a:r>
            <a:r>
              <a:rPr lang="en-US" sz="2000" dirty="0">
                <a:latin typeface="Century Gothic" panose="020B0502020202020204" pitchFamily="34" charset="0"/>
              </a:rPr>
              <a:t>) Deleting (</a:t>
            </a:r>
            <a:r>
              <a:rPr lang="en-US" sz="2400" b="1" dirty="0">
                <a:latin typeface="Bahnschrift Condensed" panose="020B0502040204020203" pitchFamily="34" charset="0"/>
              </a:rPr>
              <a:t>d</a:t>
            </a:r>
            <a:r>
              <a:rPr lang="en-US" sz="2000" dirty="0">
                <a:latin typeface="Century Gothic" panose="020B0502020202020204" pitchFamily="34" charset="0"/>
              </a:rPr>
              <a:t>)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Substitution (</a:t>
            </a:r>
            <a:r>
              <a:rPr lang="en-US" sz="2400" b="1" dirty="0">
                <a:latin typeface="Bahnschrift Condensed" panose="020B0502040204020203" pitchFamily="34" charset="0"/>
              </a:rPr>
              <a:t>s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A365-4EA8-403C-BC5C-7A574C89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F87D6F-8926-4A84-8822-DF6CA6603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986" y="1036114"/>
            <a:ext cx="8549763" cy="5456761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7FCFFAD4-923E-4859-8D05-78CCD2DC1072}"/>
              </a:ext>
            </a:extLst>
          </p:cNvPr>
          <p:cNvSpPr/>
          <p:nvPr/>
        </p:nvSpPr>
        <p:spPr>
          <a:xfrm rot="10800000">
            <a:off x="5762625" y="3914775"/>
            <a:ext cx="352425" cy="552450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8F6A70EE-AF54-43E0-95D6-7F47BF83439B}"/>
              </a:ext>
            </a:extLst>
          </p:cNvPr>
          <p:cNvSpPr/>
          <p:nvPr/>
        </p:nvSpPr>
        <p:spPr>
          <a:xfrm rot="10800000">
            <a:off x="5905499" y="2224423"/>
            <a:ext cx="352425" cy="552450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48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8DF5E7-15AF-467E-9ED1-1635E054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02" y="3730404"/>
            <a:ext cx="10036241" cy="1742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0760D-CCA7-4F64-B11E-985EE1B1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03" y="1204876"/>
            <a:ext cx="10036240" cy="1742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9B648-C77B-4511-9AC1-4EA50D22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Line Addressing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4D2AC-D5C8-449D-9346-FEC9FB2BAABF}"/>
              </a:ext>
            </a:extLst>
          </p:cNvPr>
          <p:cNvSpPr txBox="1"/>
          <p:nvPr/>
        </p:nvSpPr>
        <p:spPr>
          <a:xfrm>
            <a:off x="2216862" y="3065633"/>
            <a:ext cx="7821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Prints out the holidays but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quits ‘q’ after the third line ‘3’</a:t>
            </a:r>
            <a:r>
              <a:rPr lang="en-US" dirty="0">
                <a:latin typeface="Century Gothic" panose="020B0502020202020204" pitchFamily="34" charset="0"/>
              </a:rPr>
              <a:t>, e.g.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3q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‘3’ is the address and ‘q’ is the action; this simulates ‘head –n 3’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A65225-6E24-4352-B6B1-8006FDD814C2}"/>
              </a:ext>
            </a:extLst>
          </p:cNvPr>
          <p:cNvSpPr txBox="1"/>
          <p:nvPr/>
        </p:nvSpPr>
        <p:spPr>
          <a:xfrm>
            <a:off x="2169156" y="5763026"/>
            <a:ext cx="785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‘3,5p’ = print (‘p’) out lines 3-5 from file ‘holidays’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The ‘-n’ is necessary when using ‘p’ to prevent duplicate displays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CBA370E7-4FBE-4D07-876E-A4B467DF5661}"/>
              </a:ext>
            </a:extLst>
          </p:cNvPr>
          <p:cNvSpPr/>
          <p:nvPr/>
        </p:nvSpPr>
        <p:spPr>
          <a:xfrm rot="5400000">
            <a:off x="8465412" y="1807442"/>
            <a:ext cx="657951" cy="299174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A53151CB-A0C3-4FA0-858D-42CAAF11DA23}"/>
              </a:ext>
            </a:extLst>
          </p:cNvPr>
          <p:cNvSpPr/>
          <p:nvPr/>
        </p:nvSpPr>
        <p:spPr>
          <a:xfrm rot="5400000">
            <a:off x="7996641" y="4434295"/>
            <a:ext cx="804731" cy="346986"/>
          </a:xfrm>
          <a:prstGeom prst="lef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A19AF916-ABF1-472C-9A40-F876731EE11F}"/>
              </a:ext>
            </a:extLst>
          </p:cNvPr>
          <p:cNvSpPr/>
          <p:nvPr/>
        </p:nvSpPr>
        <p:spPr>
          <a:xfrm rot="5400000">
            <a:off x="7332853" y="4434295"/>
            <a:ext cx="804734" cy="346987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1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7BE7-B923-44E7-A1E4-AE2E0B382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More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A1137-B651-4ED0-8325-6D8617425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622"/>
            <a:ext cx="10515600" cy="316347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“</a:t>
            </a:r>
            <a:r>
              <a:rPr lang="en-US" b="1" dirty="0">
                <a:solidFill>
                  <a:srgbClr val="0070C0"/>
                </a:solidFill>
                <a:latin typeface="Bahnschrift" panose="020B0502040204020203" pitchFamily="34" charset="0"/>
              </a:rPr>
              <a:t>sed –n ‘$p’  holiday</a:t>
            </a:r>
            <a:r>
              <a:rPr lang="en-US" dirty="0">
                <a:latin typeface="Century Gothic" panose="020B0502020202020204" pitchFamily="34" charset="0"/>
              </a:rPr>
              <a:t>”  -  the ‘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$p</a:t>
            </a:r>
            <a:r>
              <a:rPr lang="en-US" dirty="0">
                <a:latin typeface="Century Gothic" panose="020B0502020202020204" pitchFamily="34" charset="0"/>
              </a:rPr>
              <a:t>’ says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print</a:t>
            </a:r>
            <a:r>
              <a:rPr lang="en-US" dirty="0">
                <a:latin typeface="Century Gothic" panose="020B0502020202020204" pitchFamily="34" charset="0"/>
              </a:rPr>
              <a:t> the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last line only</a:t>
            </a:r>
          </a:p>
          <a:p>
            <a:r>
              <a:rPr lang="en-US" dirty="0">
                <a:latin typeface="Century Gothic" panose="020B0502020202020204" pitchFamily="34" charset="0"/>
              </a:rPr>
              <a:t>To print m</a:t>
            </a:r>
            <a:r>
              <a:rPr lang="en-US" dirty="0"/>
              <a:t>ultiple lines from anywhere use ‘</a:t>
            </a:r>
            <a:r>
              <a:rPr lang="en-US" b="1" dirty="0"/>
              <a:t>;</a:t>
            </a:r>
            <a:r>
              <a:rPr lang="en-US" dirty="0"/>
              <a:t>’ e.g. </a:t>
            </a:r>
            <a:r>
              <a:rPr lang="en-US" dirty="0">
                <a:latin typeface="Century Gothic" panose="020B0502020202020204" pitchFamily="34" charset="0"/>
              </a:rPr>
              <a:t>“</a:t>
            </a:r>
            <a:r>
              <a:rPr lang="en-US" b="1" dirty="0">
                <a:solidFill>
                  <a:srgbClr val="0070C0"/>
                </a:solidFill>
                <a:latin typeface="Bahnschrift" panose="020B0502040204020203" pitchFamily="34" charset="0"/>
              </a:rPr>
              <a:t>sed –n ‘1p ;  3,4p ; $p’ holiday</a:t>
            </a:r>
            <a:r>
              <a:rPr lang="en-US" dirty="0">
                <a:latin typeface="Century Gothic" panose="020B0502020202020204" pitchFamily="34" charset="0"/>
              </a:rPr>
              <a:t>”</a:t>
            </a:r>
            <a:r>
              <a:rPr lang="en-US" dirty="0"/>
              <a:t> </a:t>
            </a:r>
            <a:r>
              <a:rPr lang="en-US" dirty="0">
                <a:latin typeface="Century Gothic" panose="020B0502020202020204" pitchFamily="34" charset="0"/>
              </a:rPr>
              <a:t>– each instruction separated by a ‘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;</a:t>
            </a:r>
            <a:r>
              <a:rPr lang="en-US" dirty="0">
                <a:latin typeface="Century Gothic" panose="020B0502020202020204" pitchFamily="34" charset="0"/>
              </a:rPr>
              <a:t>’. This is good with Linux but not with Oracle Solaris.</a:t>
            </a:r>
          </a:p>
          <a:p>
            <a:r>
              <a:rPr lang="en-US" dirty="0">
                <a:latin typeface="Century Gothic" panose="020B0502020202020204" pitchFamily="34" charset="0"/>
              </a:rPr>
              <a:t>Use the ‘</a:t>
            </a:r>
            <a:r>
              <a:rPr lang="en-US" b="1" dirty="0">
                <a:solidFill>
                  <a:srgbClr val="0070C0"/>
                </a:solidFill>
                <a:latin typeface="Bahnschrift" panose="020B0502040204020203" pitchFamily="34" charset="0"/>
              </a:rPr>
              <a:t>!</a:t>
            </a:r>
            <a:r>
              <a:rPr lang="en-US" dirty="0">
                <a:latin typeface="Century Gothic" panose="020B0502020202020204" pitchFamily="34" charset="0"/>
              </a:rPr>
              <a:t>’ negation operator to print lines other than specified  for sed e.g. “</a:t>
            </a:r>
            <a:r>
              <a:rPr lang="en-US" b="1" dirty="0">
                <a:solidFill>
                  <a:srgbClr val="0070C0"/>
                </a:solidFill>
              </a:rPr>
              <a:t>sed –n ‘3,$!p’ users</a:t>
            </a:r>
            <a:r>
              <a:rPr lang="en-US" dirty="0">
                <a:latin typeface="Century Gothic" panose="020B0502020202020204" pitchFamily="34" charset="0"/>
              </a:rPr>
              <a:t>” which is don’t print lines between third and last lines.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 (See below)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27BBC-E834-4254-9413-1603263B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" y="4288099"/>
            <a:ext cx="12181640" cy="22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2B16-51F3-4A5C-A029-6E8DC121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Options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CEE0B6-E528-4FFD-BA82-CCA790758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76997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POSIX requires </a:t>
            </a:r>
            <a:r>
              <a:rPr lang="en-US" b="1" dirty="0">
                <a:latin typeface="Century Gothic" panose="020B0502020202020204" pitchFamily="34" charset="0"/>
              </a:rPr>
              <a:t>sed </a:t>
            </a:r>
            <a:r>
              <a:rPr lang="en-US" dirty="0">
                <a:latin typeface="Century Gothic" panose="020B0502020202020204" pitchFamily="34" charset="0"/>
              </a:rPr>
              <a:t>to support only three options (-n, -e, and -f).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-n = is covered earlier with p, which was used to suppress duplicates</a:t>
            </a:r>
          </a:p>
          <a:p>
            <a:r>
              <a:rPr lang="en-US" dirty="0">
                <a:latin typeface="Century Gothic" panose="020B0502020202020204" pitchFamily="34" charset="0"/>
              </a:rPr>
              <a:t>We will show an example next, for -e = how to specify multiple instructions for sed, and -f  = how to use instruction file for 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0D24F-39FA-4E57-BDCE-345ADA1E5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5" y="1509819"/>
            <a:ext cx="10955409" cy="22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2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E7B8-1D50-4A75-83D0-77261D22D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21090" cy="721397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with Multiple Instructions  </a:t>
            </a:r>
            <a:r>
              <a:rPr lang="en-US" b="1" dirty="0">
                <a:solidFill>
                  <a:srgbClr val="0070C0"/>
                </a:solidFill>
              </a:rPr>
              <a:t>-e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80AD3-A834-4168-BE80-36A7DBB3B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" y="1208792"/>
            <a:ext cx="11963921" cy="30998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C6BBAB-7ECC-4EEF-809B-A227E6EDE952}"/>
              </a:ext>
            </a:extLst>
          </p:cNvPr>
          <p:cNvSpPr txBox="1"/>
          <p:nvPr/>
        </p:nvSpPr>
        <p:spPr>
          <a:xfrm>
            <a:off x="392895" y="4518474"/>
            <a:ext cx="11346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This example doesn’t do any more than “</a:t>
            </a:r>
            <a:r>
              <a:rPr lang="en-US" sz="2400" b="1" dirty="0">
                <a:solidFill>
                  <a:srgbClr val="0070C0"/>
                </a:solidFill>
                <a:latin typeface="Bahnschrift" panose="020B0502040204020203" pitchFamily="34" charset="0"/>
              </a:rPr>
              <a:t>sed –n ‘1,2p ; 7,8p ; $p’ holidays</a:t>
            </a:r>
            <a:r>
              <a:rPr lang="en-US" sz="2400" dirty="0">
                <a:latin typeface="Century Gothic" panose="020B0502020202020204" pitchFamily="34" charset="0"/>
              </a:rPr>
              <a:t>”; however, as you become more accustomed to using ‘sed’ and use more complicated instructions, the ‘-e’ may become more apparent.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E2CB1A-4B35-4304-B6EB-83B8C3062225}"/>
              </a:ext>
            </a:extLst>
          </p:cNvPr>
          <p:cNvGrpSpPr/>
          <p:nvPr/>
        </p:nvGrpSpPr>
        <p:grpSpPr>
          <a:xfrm>
            <a:off x="419099" y="1565864"/>
            <a:ext cx="11346959" cy="2694903"/>
            <a:chOff x="316695" y="1208792"/>
            <a:chExt cx="11346959" cy="26949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31C3875-8C9E-483C-8C29-E575A13D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695" y="1208792"/>
              <a:ext cx="11346959" cy="2694903"/>
            </a:xfrm>
            <a:prstGeom prst="rect">
              <a:avLst/>
            </a:prstGeom>
          </p:spPr>
        </p:pic>
        <p:sp>
          <p:nvSpPr>
            <p:cNvPr id="6" name="Arrow: Up 5">
              <a:extLst>
                <a:ext uri="{FF2B5EF4-FFF2-40B4-BE49-F238E27FC236}">
                  <a16:creationId xmlns:a16="http://schemas.microsoft.com/office/drawing/2014/main" id="{ED9B2652-4DDF-4E32-99DA-9CCDC7227B3B}"/>
                </a:ext>
              </a:extLst>
            </p:cNvPr>
            <p:cNvSpPr/>
            <p:nvPr/>
          </p:nvSpPr>
          <p:spPr>
            <a:xfrm>
              <a:off x="6461388" y="1565864"/>
              <a:ext cx="370221" cy="575402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3CC10C4C-E5EB-4926-AFDB-9465DEC9B2E5}"/>
                </a:ext>
              </a:extLst>
            </p:cNvPr>
            <p:cNvSpPr/>
            <p:nvPr/>
          </p:nvSpPr>
          <p:spPr>
            <a:xfrm>
              <a:off x="7794881" y="1565864"/>
              <a:ext cx="370221" cy="575402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Up 8">
              <a:extLst>
                <a:ext uri="{FF2B5EF4-FFF2-40B4-BE49-F238E27FC236}">
                  <a16:creationId xmlns:a16="http://schemas.microsoft.com/office/drawing/2014/main" id="{2461BF17-79A8-4920-B87F-46B21B327C98}"/>
                </a:ext>
              </a:extLst>
            </p:cNvPr>
            <p:cNvSpPr/>
            <p:nvPr/>
          </p:nvSpPr>
          <p:spPr>
            <a:xfrm>
              <a:off x="8996667" y="1565864"/>
              <a:ext cx="370221" cy="575402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6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E653-E771-4FF6-956A-8683F310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with Instructions File : </a:t>
            </a:r>
            <a:r>
              <a:rPr lang="en-US" b="1" dirty="0">
                <a:solidFill>
                  <a:srgbClr val="0070C0"/>
                </a:solidFill>
              </a:rPr>
              <a:t>-f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1DC32-27E4-4D86-93C3-7D8B922D1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211455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dirty="0" err="1">
                <a:latin typeface="Century Gothic" panose="020B0502020202020204" pitchFamily="34" charset="0"/>
              </a:rPr>
              <a:t>sed</a:t>
            </a:r>
            <a:r>
              <a:rPr lang="en-US" dirty="0">
                <a:latin typeface="Century Gothic" panose="020B0502020202020204" pitchFamily="34" charset="0"/>
              </a:rPr>
              <a:t>’ can receive its instructions from a file you created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dirty="0" err="1">
                <a:solidFill>
                  <a:srgbClr val="0070C0"/>
                </a:solidFill>
                <a:latin typeface="Bahnschrift" panose="020B0502040204020203" pitchFamily="34" charset="0"/>
              </a:rPr>
              <a:t>instr.fil</a:t>
            </a:r>
            <a:r>
              <a:rPr lang="en-US" dirty="0">
                <a:latin typeface="Century Gothic" panose="020B0502020202020204" pitchFamily="34" charset="0"/>
              </a:rPr>
              <a:t>’ :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3,4p		print lines 3-4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6p		print line 6</a:t>
            </a:r>
          </a:p>
          <a:p>
            <a:pPr lvl="2"/>
            <a:r>
              <a:rPr lang="en-US" dirty="0">
                <a:latin typeface="Century Gothic" panose="020B0502020202020204" pitchFamily="34" charset="0"/>
              </a:rPr>
              <a:t>$p		print last line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sed –n –f </a:t>
            </a:r>
            <a:r>
              <a:rPr lang="en-US" dirty="0" err="1">
                <a:solidFill>
                  <a:srgbClr val="0070C0"/>
                </a:solidFill>
                <a:latin typeface="Bahnschrift" panose="020B0502040204020203" pitchFamily="34" charset="0"/>
              </a:rPr>
              <a:t>instr.fil</a:t>
            </a:r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 holidays</a:t>
            </a:r>
            <a:r>
              <a:rPr lang="en-US" dirty="0">
                <a:latin typeface="Century Gothic" panose="020B0502020202020204" pitchFamily="34" charset="0"/>
              </a:rPr>
              <a:t>’ – you can also combine –n –f into ‘-</a:t>
            </a:r>
            <a:r>
              <a:rPr lang="en-US" dirty="0" err="1">
                <a:latin typeface="Century Gothic" panose="020B0502020202020204" pitchFamily="34" charset="0"/>
              </a:rPr>
              <a:t>nf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9D820-0E7E-4DEE-BDA0-F9193C12E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06"/>
          <a:stretch/>
        </p:blipFill>
        <p:spPr>
          <a:xfrm>
            <a:off x="967169" y="3590926"/>
            <a:ext cx="9919906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40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CA23-7D98-451E-A1CC-6CE311B0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Second Form of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CE564-A98B-4058-8C95-F5F7849B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You specify a pattern (or two) rather than line numbers</a:t>
            </a:r>
          </a:p>
          <a:p>
            <a:r>
              <a:rPr lang="en-US" dirty="0">
                <a:latin typeface="Century Gothic" panose="020B0502020202020204" pitchFamily="34" charset="0"/>
              </a:rPr>
              <a:t>Known as context addressing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pattern has a ‘</a:t>
            </a:r>
            <a:r>
              <a:rPr lang="en-US" b="1" dirty="0">
                <a:latin typeface="Century Gothic" panose="020B0502020202020204" pitchFamily="34" charset="0"/>
              </a:rPr>
              <a:t>/</a:t>
            </a:r>
            <a:r>
              <a:rPr lang="en-US" dirty="0">
                <a:latin typeface="Century Gothic" panose="020B0502020202020204" pitchFamily="34" charset="0"/>
              </a:rPr>
              <a:t>’ on either side of the pattern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A8FB19-4C6E-4126-AA3D-5EBBC26FD1B5}"/>
              </a:ext>
            </a:extLst>
          </p:cNvPr>
          <p:cNvGrpSpPr/>
          <p:nvPr/>
        </p:nvGrpSpPr>
        <p:grpSpPr>
          <a:xfrm>
            <a:off x="2058" y="3208689"/>
            <a:ext cx="12189941" cy="1972911"/>
            <a:chOff x="2058" y="3208689"/>
            <a:chExt cx="12189941" cy="19729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BD8B05-BBE8-4DC9-A964-2C1078B71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8" y="3208689"/>
              <a:ext cx="12189941" cy="1972911"/>
            </a:xfrm>
            <a:prstGeom prst="rect">
              <a:avLst/>
            </a:prstGeom>
          </p:spPr>
        </p:pic>
        <p:sp>
          <p:nvSpPr>
            <p:cNvPr id="6" name="Arrow: Up 5">
              <a:extLst>
                <a:ext uri="{FF2B5EF4-FFF2-40B4-BE49-F238E27FC236}">
                  <a16:creationId xmlns:a16="http://schemas.microsoft.com/office/drawing/2014/main" id="{90AF3D0A-57A8-4CA4-A423-4C6C04BEDD82}"/>
                </a:ext>
              </a:extLst>
            </p:cNvPr>
            <p:cNvSpPr/>
            <p:nvPr/>
          </p:nvSpPr>
          <p:spPr>
            <a:xfrm>
              <a:off x="5770059" y="4222483"/>
              <a:ext cx="419286" cy="749362"/>
            </a:xfrm>
            <a:prstGeom prst="upArrow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Up 6">
              <a:extLst>
                <a:ext uri="{FF2B5EF4-FFF2-40B4-BE49-F238E27FC236}">
                  <a16:creationId xmlns:a16="http://schemas.microsoft.com/office/drawing/2014/main" id="{F0500952-6BAB-4BF8-A4FB-6A0CE97B002B}"/>
                </a:ext>
              </a:extLst>
            </p:cNvPr>
            <p:cNvSpPr/>
            <p:nvPr/>
          </p:nvSpPr>
          <p:spPr>
            <a:xfrm>
              <a:off x="6844419" y="4229127"/>
              <a:ext cx="419286" cy="749362"/>
            </a:xfrm>
            <a:prstGeom prst="upArrow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90E2B465-D13F-40D1-9E7E-327FB6671B0A}"/>
                </a:ext>
              </a:extLst>
            </p:cNvPr>
            <p:cNvSpPr/>
            <p:nvPr/>
          </p:nvSpPr>
          <p:spPr>
            <a:xfrm>
              <a:off x="4918432" y="3527688"/>
              <a:ext cx="1177568" cy="375796"/>
            </a:xfrm>
            <a:prstGeom prst="lef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793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2F186A-AD0E-4B5A-A8D0-B4AF8ED7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10" y="2058148"/>
            <a:ext cx="9679643" cy="4434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248D45-9559-430F-9EF6-82A1FB37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Comma-Separated 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337C1-46E1-410A-8E50-5F3F187B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6375"/>
            <a:ext cx="10772775" cy="4700588"/>
          </a:xfrm>
        </p:spPr>
        <p:txBody>
          <a:bodyPr/>
          <a:lstStyle/>
          <a:p>
            <a:r>
              <a:rPr lang="en-US" dirty="0"/>
              <a:t>EXAMPLE:  “</a:t>
            </a:r>
            <a:r>
              <a:rPr lang="en-US" b="1" dirty="0">
                <a:solidFill>
                  <a:srgbClr val="0070C0"/>
                </a:solidFill>
              </a:rPr>
              <a:t>sed –n ‘/{/,/}/p’ helloworld.cpp</a:t>
            </a:r>
            <a:r>
              <a:rPr lang="en-US" dirty="0"/>
              <a:t>” to extract the body of the main function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5794A-4BE4-437D-AE22-EFDCEA973580}"/>
              </a:ext>
            </a:extLst>
          </p:cNvPr>
          <p:cNvSpPr txBox="1"/>
          <p:nvPr/>
        </p:nvSpPr>
        <p:spPr>
          <a:xfrm>
            <a:off x="7772400" y="4802386"/>
            <a:ext cx="278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This is the same as,     </a:t>
            </a:r>
            <a:r>
              <a:rPr lang="en-US" sz="1600" b="1" dirty="0">
                <a:solidFill>
                  <a:srgbClr val="FF0000"/>
                </a:solidFill>
                <a:highlight>
                  <a:srgbClr val="FFFF00"/>
                </a:highlight>
              </a:rPr>
              <a:t>       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>
                <a:solidFill>
                  <a:srgbClr val="FFFF00"/>
                </a:solidFill>
                <a:highlight>
                  <a:srgbClr val="FFFF00"/>
                </a:highlight>
              </a:rPr>
              <a:t>.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“sed –n ‘5,8p’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helloworld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”.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DC7A68B0-03AD-4E07-AF40-E6617023F4D9}"/>
              </a:ext>
            </a:extLst>
          </p:cNvPr>
          <p:cNvSpPr/>
          <p:nvPr/>
        </p:nvSpPr>
        <p:spPr>
          <a:xfrm rot="10800000">
            <a:off x="7353114" y="3740119"/>
            <a:ext cx="419286" cy="749362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67EE3ADF-86F5-4284-8EFF-B15D9F399662}"/>
              </a:ext>
            </a:extLst>
          </p:cNvPr>
          <p:cNvSpPr/>
          <p:nvPr/>
        </p:nvSpPr>
        <p:spPr>
          <a:xfrm rot="10800000">
            <a:off x="7800882" y="3660637"/>
            <a:ext cx="419286" cy="749362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9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6507-23E7-439D-B394-452E4A75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</a:t>
            </a:r>
            <a:r>
              <a:rPr lang="en-US" b="1" dirty="0"/>
              <a:t>(w) </a:t>
            </a:r>
            <a:r>
              <a:rPr lang="en-US" dirty="0"/>
              <a:t>Writing Selected Lines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97D2-724B-41BB-8A7C-CECD9E890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522"/>
            <a:ext cx="10515600" cy="5090441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Irrespective of the way you select lines (by line or context addressing), you can use the </a:t>
            </a:r>
            <a:r>
              <a:rPr lang="en-US" b="1" dirty="0">
                <a:latin typeface="Century Gothic" panose="020B0502020202020204" pitchFamily="34" charset="0"/>
              </a:rPr>
              <a:t>w </a:t>
            </a:r>
            <a:r>
              <a:rPr lang="en-US" dirty="0">
                <a:latin typeface="Century Gothic" panose="020B0502020202020204" pitchFamily="34" charset="0"/>
              </a:rPr>
              <a:t>(write) command to write the selected lines to a separate file.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We are asked to provide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an </a:t>
            </a:r>
            <a:r>
              <a:rPr lang="en-US" dirty="0" err="1">
                <a:latin typeface="Century Gothic" panose="020B0502020202020204" pitchFamily="34" charset="0"/>
              </a:rPr>
              <a:t>Addressbook</a:t>
            </a:r>
            <a:r>
              <a:rPr lang="en-US" dirty="0">
                <a:latin typeface="Century Gothic" panose="020B0502020202020204" pitchFamily="34" charset="0"/>
              </a:rPr>
              <a:t> that only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shows the last 4 digits of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our customers.</a:t>
            </a:r>
            <a:br>
              <a:rPr lang="en-US" dirty="0">
                <a:latin typeface="Century Gothic" panose="020B0502020202020204" pitchFamily="34" charset="0"/>
              </a:rPr>
            </a:br>
            <a:br>
              <a:rPr lang="en-US" dirty="0">
                <a:latin typeface="Century Gothic" panose="020B0502020202020204" pitchFamily="34" charset="0"/>
              </a:rPr>
            </a:br>
            <a:r>
              <a:rPr lang="en-US" b="1" dirty="0">
                <a:latin typeface="Century Gothic" panose="020B0502020202020204" pitchFamily="34" charset="0"/>
              </a:rPr>
              <a:t>/w filename </a:t>
            </a:r>
            <a:r>
              <a:rPr lang="en-US" dirty="0">
                <a:latin typeface="Century Gothic" panose="020B0502020202020204" pitchFamily="34" charset="0"/>
              </a:rPr>
              <a:t>saves the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output to a new file.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FFEF9-F451-4CC7-B5B9-FC54BD735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60"/>
          <a:stretch/>
        </p:blipFill>
        <p:spPr>
          <a:xfrm>
            <a:off x="5011048" y="1807920"/>
            <a:ext cx="7180952" cy="4684956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E8BBBF5C-ABC2-4068-913D-A72FABECE96A}"/>
              </a:ext>
            </a:extLst>
          </p:cNvPr>
          <p:cNvSpPr/>
          <p:nvPr/>
        </p:nvSpPr>
        <p:spPr>
          <a:xfrm rot="20851611">
            <a:off x="9433343" y="1978829"/>
            <a:ext cx="406489" cy="1650160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r>
              <a:rPr lang="en-US" sz="1600" dirty="0"/>
              <a:t>g= apply to all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B65DF248-8B6B-4117-A782-5F8D84D5DA2C}"/>
              </a:ext>
            </a:extLst>
          </p:cNvPr>
          <p:cNvSpPr/>
          <p:nvPr/>
        </p:nvSpPr>
        <p:spPr>
          <a:xfrm rot="18315904">
            <a:off x="10098503" y="1655743"/>
            <a:ext cx="380057" cy="1650160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r>
              <a:rPr lang="en-US" sz="1600" dirty="0"/>
              <a:t>p= print output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B61B955E-723B-4D2C-8C31-8610A7A1DDF1}"/>
              </a:ext>
            </a:extLst>
          </p:cNvPr>
          <p:cNvSpPr/>
          <p:nvPr/>
        </p:nvSpPr>
        <p:spPr>
          <a:xfrm rot="20851611">
            <a:off x="9459206" y="4239322"/>
            <a:ext cx="406489" cy="1650160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r>
              <a:rPr lang="en-US" sz="1600" dirty="0"/>
              <a:t>g= apply to all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B2E182D3-1225-4BBE-8079-07F76A739FD6}"/>
              </a:ext>
            </a:extLst>
          </p:cNvPr>
          <p:cNvSpPr/>
          <p:nvPr/>
        </p:nvSpPr>
        <p:spPr>
          <a:xfrm rot="18315904">
            <a:off x="10108027" y="3886251"/>
            <a:ext cx="380057" cy="1650160"/>
          </a:xfrm>
          <a:prstGeom prst="up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r>
              <a:rPr lang="en-US" sz="1600" dirty="0"/>
              <a:t>w= output to file</a:t>
            </a:r>
          </a:p>
        </p:txBody>
      </p:sp>
    </p:spTree>
    <p:extLst>
      <p:ext uri="{BB962C8B-B14F-4D97-AF65-F5344CB8AC3E}">
        <p14:creationId xmlns:p14="http://schemas.microsoft.com/office/powerpoint/2010/main" val="3236230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057A-7A56-41F2-B63B-C3CB3125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Editing using </a:t>
            </a:r>
            <a:r>
              <a:rPr lang="en-US" dirty="0">
                <a:latin typeface="Bahnschrift" panose="020B0502040204020203" pitchFamily="34" charset="0"/>
              </a:rPr>
              <a:t>‘sed’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3DD4F-2462-468D-815E-7E09C69F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Commands used in a </a:t>
            </a:r>
            <a:r>
              <a:rPr lang="en-US" b="1" dirty="0">
                <a:latin typeface="Century Gothic" panose="020B0502020202020204" pitchFamily="34" charset="0"/>
              </a:rPr>
              <a:t>vi </a:t>
            </a:r>
            <a:r>
              <a:rPr lang="en-US" dirty="0">
                <a:latin typeface="Century Gothic" panose="020B0502020202020204" pitchFamily="34" charset="0"/>
              </a:rPr>
              <a:t>text editor are the same as </a:t>
            </a:r>
            <a:r>
              <a:rPr lang="en-US" b="1" dirty="0">
                <a:latin typeface="Century Gothic" panose="020B0502020202020204" pitchFamily="34" charset="0"/>
              </a:rPr>
              <a:t>sed</a:t>
            </a:r>
            <a:r>
              <a:rPr lang="en-US" dirty="0">
                <a:latin typeface="Century Gothic" panose="020B0502020202020204" pitchFamily="34" charset="0"/>
              </a:rPr>
              <a:t> —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b="1" dirty="0" err="1">
                <a:latin typeface="Century Gothic" panose="020B0502020202020204" pitchFamily="34" charset="0"/>
              </a:rPr>
              <a:t>i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(insert), </a:t>
            </a:r>
            <a:r>
              <a:rPr lang="en-US" b="1" dirty="0">
                <a:latin typeface="Century Gothic" panose="020B0502020202020204" pitchFamily="34" charset="0"/>
              </a:rPr>
              <a:t>a </a:t>
            </a:r>
            <a:r>
              <a:rPr lang="en-US" dirty="0">
                <a:latin typeface="Century Gothic" panose="020B0502020202020204" pitchFamily="34" charset="0"/>
              </a:rPr>
              <a:t>(append), </a:t>
            </a:r>
            <a:r>
              <a:rPr lang="en-US" b="1" dirty="0">
                <a:latin typeface="Century Gothic" panose="020B0502020202020204" pitchFamily="34" charset="0"/>
              </a:rPr>
              <a:t>c </a:t>
            </a:r>
            <a:r>
              <a:rPr lang="en-US" dirty="0">
                <a:latin typeface="Century Gothic" panose="020B0502020202020204" pitchFamily="34" charset="0"/>
              </a:rPr>
              <a:t>(change), and </a:t>
            </a:r>
            <a:r>
              <a:rPr lang="en-US" b="1" dirty="0">
                <a:latin typeface="Century Gothic" panose="020B0502020202020204" pitchFamily="34" charset="0"/>
              </a:rPr>
              <a:t>d </a:t>
            </a:r>
            <a:r>
              <a:rPr lang="en-US" dirty="0">
                <a:latin typeface="Century Gothic" panose="020B0502020202020204" pitchFamily="34" charset="0"/>
              </a:rPr>
              <a:t>(delete).</a:t>
            </a:r>
          </a:p>
          <a:p>
            <a:r>
              <a:rPr lang="en-US" dirty="0">
                <a:latin typeface="Century Gothic" panose="020B0502020202020204" pitchFamily="34" charset="0"/>
              </a:rPr>
              <a:t>Substitution is the most important feature of </a:t>
            </a:r>
            <a:r>
              <a:rPr lang="en-US" b="1" dirty="0">
                <a:latin typeface="Century Gothic" panose="020B0502020202020204" pitchFamily="34" charset="0"/>
              </a:rPr>
              <a:t>sed</a:t>
            </a:r>
            <a:r>
              <a:rPr lang="en-US" dirty="0">
                <a:latin typeface="Century Gothic" panose="020B0502020202020204" pitchFamily="34" charset="0"/>
              </a:rPr>
              <a:t>, and this is one task that </a:t>
            </a:r>
            <a:r>
              <a:rPr lang="en-US" b="1" dirty="0">
                <a:latin typeface="Century Gothic" panose="020B0502020202020204" pitchFamily="34" charset="0"/>
              </a:rPr>
              <a:t>sed </a:t>
            </a:r>
            <a:r>
              <a:rPr lang="en-US" dirty="0">
                <a:latin typeface="Century Gothic" panose="020B0502020202020204" pitchFamily="34" charset="0"/>
              </a:rPr>
              <a:t>does exceedingly well.</a:t>
            </a:r>
          </a:p>
        </p:txBody>
      </p:sp>
    </p:spTree>
    <p:extLst>
      <p:ext uri="{BB962C8B-B14F-4D97-AF65-F5344CB8AC3E}">
        <p14:creationId xmlns:p14="http://schemas.microsoft.com/office/powerpoint/2010/main" val="1511794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67AE-FC18-46D7-84F9-B7938E8A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10 - </a:t>
            </a:r>
            <a:r>
              <a:rPr lang="en-US" dirty="0">
                <a:solidFill>
                  <a:srgbClr val="FF0000"/>
                </a:solidFill>
              </a:rPr>
              <a:t>***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GREP and SED</a:t>
            </a:r>
          </a:p>
        </p:txBody>
      </p:sp>
    </p:spTree>
    <p:extLst>
      <p:ext uri="{BB962C8B-B14F-4D97-AF65-F5344CB8AC3E}">
        <p14:creationId xmlns:p14="http://schemas.microsoft.com/office/powerpoint/2010/main" val="3118687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7790-8A0B-4892-9A7B-034EE09A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 </a:t>
            </a:r>
            <a:r>
              <a:rPr lang="en-US" dirty="0"/>
              <a:t>to insert a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98064C-1A02-4106-A0C6-7F703D88D4CD}"/>
              </a:ext>
            </a:extLst>
          </p:cNvPr>
          <p:cNvSpPr txBox="1">
            <a:spLocks/>
          </p:cNvSpPr>
          <p:nvPr/>
        </p:nvSpPr>
        <p:spPr>
          <a:xfrm>
            <a:off x="133350" y="1315122"/>
            <a:ext cx="3286125" cy="4700588"/>
          </a:xfrm>
        </p:spPr>
        <p:txBody>
          <a:bodyPr/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 err="1">
                <a:latin typeface="Century Gothic" panose="020B0502020202020204" pitchFamily="34" charset="0"/>
              </a:rPr>
              <a:t>i</a:t>
            </a:r>
            <a:r>
              <a:rPr lang="en-US" b="1" dirty="0">
                <a:latin typeface="Century Gothic" panose="020B0502020202020204" pitchFamily="34" charset="0"/>
              </a:rPr>
              <a:t>\ </a:t>
            </a:r>
            <a:r>
              <a:rPr lang="en-US" dirty="0">
                <a:latin typeface="Century Gothic" panose="020B0502020202020204" pitchFamily="34" charset="0"/>
              </a:rPr>
              <a:t>command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inserts text.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example shows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how to insert a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shebang at the first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line of a shell script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E9E944-94F1-4809-99C8-9C05000FC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475" y="1197917"/>
            <a:ext cx="8772525" cy="52473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EB5DBF-E5BC-40CE-84B2-A0C67DD9A534}"/>
              </a:ext>
            </a:extLst>
          </p:cNvPr>
          <p:cNvGrpSpPr/>
          <p:nvPr/>
        </p:nvGrpSpPr>
        <p:grpSpPr>
          <a:xfrm>
            <a:off x="5257799" y="1121045"/>
            <a:ext cx="6934200" cy="3760385"/>
            <a:chOff x="5257799" y="1121045"/>
            <a:chExt cx="6934200" cy="3760385"/>
          </a:xfrm>
        </p:grpSpPr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E7362BAD-1C69-4D50-911D-89532F154FC6}"/>
                </a:ext>
              </a:extLst>
            </p:cNvPr>
            <p:cNvSpPr/>
            <p:nvPr/>
          </p:nvSpPr>
          <p:spPr>
            <a:xfrm>
              <a:off x="6705599" y="1121045"/>
              <a:ext cx="3438526" cy="447675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Original script without a shebang</a:t>
              </a:r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61E5B612-C292-4852-98E6-BAAA127D9057}"/>
                </a:ext>
              </a:extLst>
            </p:cNvPr>
            <p:cNvSpPr/>
            <p:nvPr/>
          </p:nvSpPr>
          <p:spPr>
            <a:xfrm>
              <a:off x="6610349" y="2349770"/>
              <a:ext cx="3438526" cy="447675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This will insert shebang at line 1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8B489B86-3DA8-4000-BD77-33453FA01DD5}"/>
                </a:ext>
              </a:extLst>
            </p:cNvPr>
            <p:cNvSpPr/>
            <p:nvPr/>
          </p:nvSpPr>
          <p:spPr>
            <a:xfrm>
              <a:off x="5257799" y="2727730"/>
              <a:ext cx="4791076" cy="447675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Use this to temporarily store the file</a:t>
              </a:r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96CE9728-FBB1-4D2A-8CCB-EEADCD4239C0}"/>
                </a:ext>
              </a:extLst>
            </p:cNvPr>
            <p:cNvSpPr/>
            <p:nvPr/>
          </p:nvSpPr>
          <p:spPr>
            <a:xfrm>
              <a:off x="6857998" y="4433755"/>
              <a:ext cx="5334001" cy="447675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If everything is good replace the script with temp file</a:t>
              </a: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FDCF19B-2E52-4AD8-A245-684E3038EE35}"/>
                </a:ext>
              </a:extLst>
            </p:cNvPr>
            <p:cNvSpPr/>
            <p:nvPr/>
          </p:nvSpPr>
          <p:spPr>
            <a:xfrm>
              <a:off x="6610349" y="2994430"/>
              <a:ext cx="3438526" cy="447675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To check the temp file is good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448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E7A552-82F8-490E-ADC1-E9303876A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6"/>
          <a:stretch/>
        </p:blipFill>
        <p:spPr>
          <a:xfrm>
            <a:off x="4262890" y="879676"/>
            <a:ext cx="7247619" cy="5628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623CB9-97F3-4147-9C0A-EB5A6CE7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957"/>
            <a:ext cx="10515600" cy="721397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 </a:t>
            </a:r>
            <a:r>
              <a:rPr lang="en-US" dirty="0"/>
              <a:t>to append </a:t>
            </a:r>
            <a:r>
              <a:rPr lang="en-US" b="1" dirty="0"/>
              <a:t>a\</a:t>
            </a:r>
            <a:r>
              <a:rPr lang="en-US" dirty="0"/>
              <a:t> and delete </a:t>
            </a:r>
            <a:r>
              <a:rPr lang="en-US" b="1" dirty="0"/>
              <a:t>d\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C7382-8096-42AA-BFE4-5D32BEB7E814}"/>
              </a:ext>
            </a:extLst>
          </p:cNvPr>
          <p:cNvSpPr/>
          <p:nvPr/>
        </p:nvSpPr>
        <p:spPr>
          <a:xfrm>
            <a:off x="123825" y="1334172"/>
            <a:ext cx="3853314" cy="4753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30" dirty="0">
                <a:latin typeface="Century Gothic" panose="020B0502020202020204" pitchFamily="34" charset="0"/>
              </a:rPr>
              <a:t>The </a:t>
            </a:r>
            <a:r>
              <a:rPr lang="en-US" sz="2330" b="1" dirty="0">
                <a:latin typeface="Century Gothic" panose="020B0502020202020204" pitchFamily="34" charset="0"/>
              </a:rPr>
              <a:t>a\ </a:t>
            </a:r>
            <a:r>
              <a:rPr lang="en-US" sz="2330" dirty="0">
                <a:latin typeface="Century Gothic" panose="020B0502020202020204" pitchFamily="34" charset="0"/>
              </a:rPr>
              <a:t>command appends text.</a:t>
            </a:r>
          </a:p>
          <a:p>
            <a:r>
              <a:rPr lang="en-US" sz="2330" dirty="0">
                <a:latin typeface="Century Gothic" panose="020B0502020202020204" pitchFamily="34" charset="0"/>
              </a:rPr>
              <a:t>The </a:t>
            </a:r>
            <a:r>
              <a:rPr lang="en-US" sz="2330" b="1" dirty="0">
                <a:latin typeface="Century Gothic" panose="020B0502020202020204" pitchFamily="34" charset="0"/>
              </a:rPr>
              <a:t>d\</a:t>
            </a:r>
            <a:r>
              <a:rPr lang="en-US" sz="2330" dirty="0">
                <a:latin typeface="Century Gothic" panose="020B0502020202020204" pitchFamily="34" charset="0"/>
              </a:rPr>
              <a:t> command deletes a line</a:t>
            </a:r>
          </a:p>
          <a:p>
            <a:endParaRPr lang="en-US" sz="2330" dirty="0">
              <a:latin typeface="Century Gothic" panose="020B0502020202020204" pitchFamily="34" charset="0"/>
            </a:endParaRPr>
          </a:p>
          <a:p>
            <a:r>
              <a:rPr lang="en-US" sz="2330" dirty="0">
                <a:latin typeface="Century Gothic" panose="020B0502020202020204" pitchFamily="34" charset="0"/>
              </a:rPr>
              <a:t>The example shows</a:t>
            </a:r>
            <a:br>
              <a:rPr lang="en-US" sz="2330" dirty="0">
                <a:latin typeface="Century Gothic" panose="020B0502020202020204" pitchFamily="34" charset="0"/>
              </a:rPr>
            </a:br>
            <a:r>
              <a:rPr lang="en-US" sz="2330" dirty="0">
                <a:latin typeface="Century Gothic" panose="020B0502020202020204" pitchFamily="34" charset="0"/>
              </a:rPr>
              <a:t>how to append a</a:t>
            </a:r>
            <a:br>
              <a:rPr lang="en-US" sz="2330" dirty="0">
                <a:latin typeface="Century Gothic" panose="020B0502020202020204" pitchFamily="34" charset="0"/>
              </a:rPr>
            </a:br>
            <a:r>
              <a:rPr lang="en-US" sz="2330" dirty="0">
                <a:latin typeface="Century Gothic" panose="020B0502020202020204" pitchFamily="34" charset="0"/>
              </a:rPr>
              <a:t>comment at the first line of a shell script. </a:t>
            </a:r>
          </a:p>
          <a:p>
            <a:r>
              <a:rPr lang="en-US" sz="2330" dirty="0">
                <a:latin typeface="Century Gothic" panose="020B0502020202020204" pitchFamily="34" charset="0"/>
              </a:rPr>
              <a:t>It also shows how to deleted the second line from the script.</a:t>
            </a:r>
            <a:br>
              <a:rPr lang="en-US" sz="2330" dirty="0">
                <a:latin typeface="Century Gothic" panose="020B0502020202020204" pitchFamily="34" charset="0"/>
              </a:rPr>
            </a:br>
            <a:endParaRPr lang="en-US" sz="2330" dirty="0">
              <a:latin typeface="Century Gothic" panose="020B0502020202020204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1D7C133-804B-4824-87C7-4EBB9917491A}"/>
              </a:ext>
            </a:extLst>
          </p:cNvPr>
          <p:cNvSpPr/>
          <p:nvPr/>
        </p:nvSpPr>
        <p:spPr>
          <a:xfrm>
            <a:off x="6943723" y="755809"/>
            <a:ext cx="3752851" cy="44767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Original script without a comment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D597F05-1F44-423A-9FBD-6DFF9C67D917}"/>
              </a:ext>
            </a:extLst>
          </p:cNvPr>
          <p:cNvSpPr/>
          <p:nvPr/>
        </p:nvSpPr>
        <p:spPr>
          <a:xfrm>
            <a:off x="7277098" y="1971958"/>
            <a:ext cx="2857502" cy="44767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Adding comment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61D28727-DF4B-4E95-A6ED-02CA863C9337}"/>
              </a:ext>
            </a:extLst>
          </p:cNvPr>
          <p:cNvSpPr/>
          <p:nvPr/>
        </p:nvSpPr>
        <p:spPr>
          <a:xfrm>
            <a:off x="7315196" y="2981325"/>
            <a:ext cx="2819404" cy="44767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append output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F160085-7B56-4735-A608-E39D5FAF067A}"/>
              </a:ext>
            </a:extLst>
          </p:cNvPr>
          <p:cNvSpPr/>
          <p:nvPr/>
        </p:nvSpPr>
        <p:spPr>
          <a:xfrm>
            <a:off x="7315196" y="4762111"/>
            <a:ext cx="2971804" cy="44767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deletes the second line</a:t>
            </a:r>
          </a:p>
        </p:txBody>
      </p:sp>
    </p:spTree>
    <p:extLst>
      <p:ext uri="{BB962C8B-B14F-4D97-AF65-F5344CB8AC3E}">
        <p14:creationId xmlns:p14="http://schemas.microsoft.com/office/powerpoint/2010/main" val="2726403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3C33A-53C7-41CB-A6ED-B8578DC1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‘sed’ </a:t>
            </a:r>
            <a:r>
              <a:rPr lang="en-US" dirty="0"/>
              <a:t>for text substitution </a:t>
            </a:r>
            <a:r>
              <a:rPr lang="en-US" dirty="0">
                <a:latin typeface="Bahnschrift" panose="020B0502040204020203" pitchFamily="34" charset="0"/>
              </a:rPr>
              <a:t>s/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C194A-9717-4799-BA55-1530AB833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Sed substitution works as follows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“</a:t>
            </a:r>
            <a:r>
              <a:rPr lang="en-US" sz="2400" b="1" dirty="0">
                <a:solidFill>
                  <a:srgbClr val="0070C0"/>
                </a:solidFill>
              </a:rPr>
              <a:t>sed ‘s/expression1/expression2/flags’ filename</a:t>
            </a:r>
            <a:r>
              <a:rPr lang="en-US" i="1" dirty="0">
                <a:latin typeface="Century Gothic" panose="020B0502020202020204" pitchFamily="34" charset="0"/>
              </a:rPr>
              <a:t>”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08110-B40D-42F9-8EE8-B7194309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491"/>
            <a:ext cx="10765078" cy="3757472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B00C92FD-22FB-40C8-9E0B-690EE6F12CFE}"/>
              </a:ext>
            </a:extLst>
          </p:cNvPr>
          <p:cNvSpPr/>
          <p:nvPr/>
        </p:nvSpPr>
        <p:spPr>
          <a:xfrm rot="18315904">
            <a:off x="9121557" y="3486348"/>
            <a:ext cx="380057" cy="2344669"/>
          </a:xfrm>
          <a:prstGeom prst="up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r>
              <a:rPr lang="en-US" sz="1600" dirty="0"/>
              <a:t>If no command specified 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2B911D3-6DD6-4596-9F10-E35A7C665565}"/>
              </a:ext>
            </a:extLst>
          </p:cNvPr>
          <p:cNvSpPr/>
          <p:nvPr/>
        </p:nvSpPr>
        <p:spPr>
          <a:xfrm rot="17802871">
            <a:off x="3096033" y="3501327"/>
            <a:ext cx="451585" cy="3396100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r>
              <a:rPr lang="en-US" sz="1600" dirty="0"/>
              <a:t>It only updated the first occurrences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5B098ED8-5FDB-4937-9C7A-69AE246B7A20}"/>
              </a:ext>
            </a:extLst>
          </p:cNvPr>
          <p:cNvSpPr/>
          <p:nvPr/>
        </p:nvSpPr>
        <p:spPr>
          <a:xfrm rot="18315904">
            <a:off x="8689572" y="4900976"/>
            <a:ext cx="380057" cy="1205374"/>
          </a:xfrm>
          <a:prstGeom prst="up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" rtlCol="0" anchor="ctr" anchorCtr="1"/>
          <a:lstStyle/>
          <a:p>
            <a:pPr algn="ctr"/>
            <a:r>
              <a:rPr lang="en-US" sz="1600" dirty="0"/>
              <a:t>g= global</a:t>
            </a:r>
          </a:p>
        </p:txBody>
      </p:sp>
    </p:spTree>
    <p:extLst>
      <p:ext uri="{BB962C8B-B14F-4D97-AF65-F5344CB8AC3E}">
        <p14:creationId xmlns:p14="http://schemas.microsoft.com/office/powerpoint/2010/main" val="145920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B001-B7EC-437F-B65C-959F4993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‘grep’</a:t>
            </a:r>
            <a:r>
              <a:rPr lang="en-US" dirty="0"/>
              <a:t>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ED234-36D2-41A3-898C-5AEFA0FE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latin typeface="Century Gothic" panose="020B0502020202020204" pitchFamily="34" charset="0"/>
              </a:rPr>
              <a:t>grep</a:t>
            </a:r>
            <a:r>
              <a:rPr lang="en-US" dirty="0">
                <a:latin typeface="Century Gothic" panose="020B0502020202020204" pitchFamily="34" charset="0"/>
              </a:rPr>
              <a:t>’ (generalized regular expression parser) command is used to search text</a:t>
            </a:r>
          </a:p>
          <a:p>
            <a:r>
              <a:rPr lang="en-US" dirty="0">
                <a:latin typeface="Century Gothic" panose="020B0502020202020204" pitchFamily="34" charset="0"/>
              </a:rPr>
              <a:t>It searches a given file for lines containing a match to the given strings or words</a:t>
            </a:r>
          </a:p>
          <a:p>
            <a:r>
              <a:rPr lang="en-US" dirty="0">
                <a:latin typeface="Century Gothic" panose="020B0502020202020204" pitchFamily="34" charset="0"/>
              </a:rPr>
              <a:t>It is one of the most useful commands on Linux and Unix systems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7D83-9169-4F5B-B025-867637DC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‘grep’</a:t>
            </a:r>
            <a:r>
              <a:rPr lang="en-US" dirty="0"/>
              <a:t> 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532250-5470-4B7B-855F-6686F8103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3" y="1086522"/>
            <a:ext cx="9850333" cy="577810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C177E8-CA53-4067-B85B-482919D3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97" y="886893"/>
            <a:ext cx="9689003" cy="560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4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9CA5-69AB-46F3-BC5A-36A40E90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‘grep’</a:t>
            </a:r>
            <a:r>
              <a:rPr lang="en-US" dirty="0"/>
              <a:t> Command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B8430-56AF-4766-A9C0-8CF8E718F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466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Quoting the pattern is not necessary for single word patterns.  However, for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multiword patterns, quoting is required</a:t>
            </a:r>
            <a:r>
              <a:rPr lang="en-US" dirty="0">
                <a:latin typeface="Century Gothic" panose="020B0502020202020204" pitchFamily="34" charset="0"/>
              </a:rPr>
              <a:t>.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C91EF1-4D63-4078-B52F-FA630E28DF3A}"/>
              </a:ext>
            </a:extLst>
          </p:cNvPr>
          <p:cNvGrpSpPr/>
          <p:nvPr/>
        </p:nvGrpSpPr>
        <p:grpSpPr>
          <a:xfrm>
            <a:off x="0" y="2171084"/>
            <a:ext cx="12192000" cy="4321791"/>
            <a:chOff x="0" y="1562099"/>
            <a:chExt cx="12192000" cy="43217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FE0604-2E28-41C4-ABF1-FFF7132CD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62099"/>
              <a:ext cx="12192000" cy="4321791"/>
            </a:xfrm>
            <a:prstGeom prst="rect">
              <a:avLst/>
            </a:prstGeom>
          </p:spPr>
        </p:pic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81F77883-ECF9-4F6E-8BCA-FC8CE6E1878D}"/>
                </a:ext>
              </a:extLst>
            </p:cNvPr>
            <p:cNvSpPr/>
            <p:nvPr/>
          </p:nvSpPr>
          <p:spPr>
            <a:xfrm rot="1395447">
              <a:off x="4833857" y="4528993"/>
              <a:ext cx="1111516" cy="289256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A6D013E0-97A6-4D17-AC41-AF863835DF20}"/>
                </a:ext>
              </a:extLst>
            </p:cNvPr>
            <p:cNvSpPr/>
            <p:nvPr/>
          </p:nvSpPr>
          <p:spPr>
            <a:xfrm rot="1395447">
              <a:off x="5111218" y="3938881"/>
              <a:ext cx="1111516" cy="289256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D61016D8-8563-453B-9EA1-B169A7E662E3}"/>
                </a:ext>
              </a:extLst>
            </p:cNvPr>
            <p:cNvSpPr/>
            <p:nvPr/>
          </p:nvSpPr>
          <p:spPr>
            <a:xfrm rot="1395447">
              <a:off x="1414381" y="3318724"/>
              <a:ext cx="1111516" cy="289256"/>
            </a:xfrm>
            <a:prstGeom prst="lef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DA9122BE-1E4C-4B2D-ACF3-D0385706274B}"/>
                </a:ext>
              </a:extLst>
            </p:cNvPr>
            <p:cNvSpPr/>
            <p:nvPr/>
          </p:nvSpPr>
          <p:spPr>
            <a:xfrm rot="1395447">
              <a:off x="4833856" y="2960537"/>
              <a:ext cx="1111516" cy="289256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55E310D3-3904-4195-A40F-2450192D399C}"/>
                </a:ext>
              </a:extLst>
            </p:cNvPr>
            <p:cNvSpPr/>
            <p:nvPr/>
          </p:nvSpPr>
          <p:spPr>
            <a:xfrm rot="1395447">
              <a:off x="1167665" y="2490823"/>
              <a:ext cx="1111516" cy="289256"/>
            </a:xfrm>
            <a:prstGeom prst="lef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0990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8ECDA-E69A-444E-BD67-0EF64B99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308944"/>
            <a:ext cx="9133333" cy="42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5148EB-01A5-43BE-8847-12F86627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 –e’ </a:t>
            </a:r>
            <a:r>
              <a:rPr lang="en-US" dirty="0"/>
              <a:t>and</a:t>
            </a:r>
            <a:r>
              <a:rPr lang="en-US" dirty="0">
                <a:latin typeface="Bahnschrift" panose="020B0502040204020203" pitchFamily="34" charset="0"/>
              </a:rPr>
              <a:t> ‘grep –f’ </a:t>
            </a:r>
            <a:r>
              <a:rPr lang="en-US" dirty="0"/>
              <a:t>Commands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EFB7FD26-D8C1-479C-84E2-308C3ED31458}"/>
              </a:ext>
            </a:extLst>
          </p:cNvPr>
          <p:cNvSpPr/>
          <p:nvPr/>
        </p:nvSpPr>
        <p:spPr>
          <a:xfrm rot="10800000">
            <a:off x="5336598" y="3635069"/>
            <a:ext cx="395835" cy="89797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3805A5BB-B2F8-4774-BAC6-5F7C37D1D66C}"/>
              </a:ext>
            </a:extLst>
          </p:cNvPr>
          <p:cNvSpPr/>
          <p:nvPr/>
        </p:nvSpPr>
        <p:spPr>
          <a:xfrm>
            <a:off x="5336597" y="5967688"/>
            <a:ext cx="395835" cy="44898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598674-8AAD-41D9-8E7F-0B6FD22D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012"/>
            <a:ext cx="10515600" cy="1153442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use ‘</a:t>
            </a:r>
            <a:r>
              <a:rPr lang="en-US" b="1" dirty="0">
                <a:latin typeface="Century Gothic" panose="020B0502020202020204" pitchFamily="34" charset="0"/>
              </a:rPr>
              <a:t>grep –e</a:t>
            </a:r>
            <a:r>
              <a:rPr lang="en-US" dirty="0">
                <a:latin typeface="Century Gothic" panose="020B0502020202020204" pitchFamily="34" charset="0"/>
              </a:rPr>
              <a:t>’ to search for multiple words at the same time.  You must use ‘</a:t>
            </a:r>
            <a:r>
              <a:rPr lang="en-US" b="1" dirty="0">
                <a:latin typeface="Century Gothic" panose="020B0502020202020204" pitchFamily="34" charset="0"/>
              </a:rPr>
              <a:t>-e</a:t>
            </a:r>
            <a:r>
              <a:rPr lang="en-US" dirty="0">
                <a:latin typeface="Century Gothic" panose="020B0502020202020204" pitchFamily="34" charset="0"/>
              </a:rPr>
              <a:t>’ before EACH search pattern.</a:t>
            </a:r>
          </a:p>
          <a:p>
            <a:r>
              <a:rPr lang="en-US" dirty="0">
                <a:latin typeface="Century Gothic" panose="020B0502020202020204" pitchFamily="34" charset="0"/>
              </a:rPr>
              <a:t>Use ‘</a:t>
            </a:r>
            <a:r>
              <a:rPr lang="en-US" b="1" dirty="0">
                <a:latin typeface="Century Gothic" panose="020B0502020202020204" pitchFamily="34" charset="0"/>
              </a:rPr>
              <a:t>grep –f</a:t>
            </a:r>
            <a:r>
              <a:rPr lang="en-US" dirty="0">
                <a:latin typeface="Century Gothic" panose="020B0502020202020204" pitchFamily="34" charset="0"/>
              </a:rPr>
              <a:t>’ to search using a pattern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54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B5DB-A748-4374-BE30-077041BC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 –c’</a:t>
            </a:r>
            <a:r>
              <a:rPr lang="en-US" dirty="0"/>
              <a:t> Command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ADE19-0C88-43EF-A3BB-2FDAC92A2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157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‘-c’ option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counts the number of lines </a:t>
            </a:r>
            <a:r>
              <a:rPr lang="en-US" dirty="0">
                <a:latin typeface="Century Gothic" panose="020B0502020202020204" pitchFamily="34" charset="0"/>
              </a:rPr>
              <a:t>of the pattern were found. This is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not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how many instances were found.</a:t>
            </a: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72B549-A424-476D-8D13-A075E1484B0B}"/>
              </a:ext>
            </a:extLst>
          </p:cNvPr>
          <p:cNvGrpSpPr/>
          <p:nvPr/>
        </p:nvGrpSpPr>
        <p:grpSpPr>
          <a:xfrm>
            <a:off x="109537" y="1887576"/>
            <a:ext cx="11972925" cy="4502975"/>
            <a:chOff x="109537" y="1887576"/>
            <a:chExt cx="11972925" cy="450297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F43420-5520-4E9C-8BC2-F204B992A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7" y="1887576"/>
              <a:ext cx="11972925" cy="4502975"/>
            </a:xfrm>
            <a:prstGeom prst="rect">
              <a:avLst/>
            </a:prstGeom>
          </p:spPr>
        </p:pic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65808858-B1AF-453A-A533-58F5394C3B7A}"/>
                </a:ext>
              </a:extLst>
            </p:cNvPr>
            <p:cNvSpPr/>
            <p:nvPr/>
          </p:nvSpPr>
          <p:spPr>
            <a:xfrm rot="10800000">
              <a:off x="3080841" y="2982763"/>
              <a:ext cx="338394" cy="903449"/>
            </a:xfrm>
            <a:prstGeom prst="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1">
              <a:extLst>
                <a:ext uri="{FF2B5EF4-FFF2-40B4-BE49-F238E27FC236}">
                  <a16:creationId xmlns:a16="http://schemas.microsoft.com/office/drawing/2014/main" id="{1A3AEC98-D168-47EB-BE25-A472BBE6C7AF}"/>
                </a:ext>
              </a:extLst>
            </p:cNvPr>
            <p:cNvSpPr/>
            <p:nvPr/>
          </p:nvSpPr>
          <p:spPr>
            <a:xfrm rot="10800000">
              <a:off x="135474" y="2863741"/>
              <a:ext cx="338394" cy="903449"/>
            </a:xfrm>
            <a:prstGeom prst="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row: Up 12">
              <a:extLst>
                <a:ext uri="{FF2B5EF4-FFF2-40B4-BE49-F238E27FC236}">
                  <a16:creationId xmlns:a16="http://schemas.microsoft.com/office/drawing/2014/main" id="{F0759BF2-6840-4CC8-B638-72D22FFEAE4D}"/>
                </a:ext>
              </a:extLst>
            </p:cNvPr>
            <p:cNvSpPr/>
            <p:nvPr/>
          </p:nvSpPr>
          <p:spPr>
            <a:xfrm rot="10800000">
              <a:off x="2391084" y="3886213"/>
              <a:ext cx="338394" cy="903449"/>
            </a:xfrm>
            <a:prstGeom prst="up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25287E03-F269-4F6F-B1C2-7700DEEDA4F6}"/>
                </a:ext>
              </a:extLst>
            </p:cNvPr>
            <p:cNvSpPr/>
            <p:nvPr/>
          </p:nvSpPr>
          <p:spPr>
            <a:xfrm>
              <a:off x="3625905" y="3738615"/>
              <a:ext cx="1045782" cy="41910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Line 1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F43E82B7-7238-4A9E-B897-A17148AEDEC0}"/>
                </a:ext>
              </a:extLst>
            </p:cNvPr>
            <p:cNvSpPr/>
            <p:nvPr/>
          </p:nvSpPr>
          <p:spPr>
            <a:xfrm>
              <a:off x="3608995" y="4595839"/>
              <a:ext cx="1045782" cy="41910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Line 2</a:t>
              </a:r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9AA0125D-4C8E-4EF1-B768-20861208A535}"/>
                </a:ext>
              </a:extLst>
            </p:cNvPr>
            <p:cNvSpPr/>
            <p:nvPr/>
          </p:nvSpPr>
          <p:spPr>
            <a:xfrm>
              <a:off x="473869" y="5353050"/>
              <a:ext cx="1045782" cy="41910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 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29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7DFEB-96AD-4F8A-B9C7-8FB7DB6E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2618"/>
            <a:ext cx="9996129" cy="1430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D224D3-6BF8-4EBC-9B24-950185E2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‘grep –n’</a:t>
            </a:r>
            <a:r>
              <a:rPr lang="en-US" dirty="0"/>
              <a:t> Command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44806FB-3B53-49E4-93CB-6651B98CE7D0}"/>
              </a:ext>
            </a:extLst>
          </p:cNvPr>
          <p:cNvSpPr/>
          <p:nvPr/>
        </p:nvSpPr>
        <p:spPr>
          <a:xfrm>
            <a:off x="828675" y="3457575"/>
            <a:ext cx="405183" cy="72139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A3990-F768-46BE-9692-4F813C8E5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6375"/>
            <a:ext cx="10315575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Same as –w but provides the line number in the front where the pattern was found.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35E530F6-D329-47C9-BEEC-C6D0CA2E6CB8}"/>
              </a:ext>
            </a:extLst>
          </p:cNvPr>
          <p:cNvSpPr/>
          <p:nvPr/>
        </p:nvSpPr>
        <p:spPr>
          <a:xfrm>
            <a:off x="7639050" y="2946761"/>
            <a:ext cx="405183" cy="721397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15886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26237</TotalTime>
  <Words>1351</Words>
  <Application>Microsoft Office PowerPoint</Application>
  <PresentationFormat>Widescreen</PresentationFormat>
  <Paragraphs>193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Bahnschrift</vt:lpstr>
      <vt:lpstr>Bahnschrift Condensed</vt:lpstr>
      <vt:lpstr>Calibri</vt:lpstr>
      <vt:lpstr>Calibri Light</vt:lpstr>
      <vt:lpstr>Century Gothic</vt:lpstr>
      <vt:lpstr>tinyPPT.com</vt:lpstr>
      <vt:lpstr>PowerPoint Presentation</vt:lpstr>
      <vt:lpstr>PowerPoint Presentation</vt:lpstr>
      <vt:lpstr>Chapter 10 - ***  GREP and SED</vt:lpstr>
      <vt:lpstr>‘grep’ Command</vt:lpstr>
      <vt:lpstr>‘grep’ Options</vt:lpstr>
      <vt:lpstr>‘grep’ Command Continued</vt:lpstr>
      <vt:lpstr>‘grep –e’ and ‘grep –f’ Commands</vt:lpstr>
      <vt:lpstr>‘grep –c’ Command</vt:lpstr>
      <vt:lpstr>‘grep –n’ Command</vt:lpstr>
      <vt:lpstr>‘grep –v’ Command</vt:lpstr>
      <vt:lpstr>‘grep –l’  Command</vt:lpstr>
      <vt:lpstr>‘grep –E’ with Basic Regular Expressions</vt:lpstr>
      <vt:lpstr>‘grep’ with Basic Regular Expressions</vt:lpstr>
      <vt:lpstr>‘grep’ with Basic Regular Expressions</vt:lpstr>
      <vt:lpstr>‘grep –E’ with Extended Regular Expressions</vt:lpstr>
      <vt:lpstr>SED – the Stream Editor</vt:lpstr>
      <vt:lpstr>‘sed’ Command</vt:lpstr>
      <vt:lpstr>‘sed’ Internal Command</vt:lpstr>
      <vt:lpstr>‘sed’ Syntax</vt:lpstr>
      <vt:lpstr>‘sed’ Example</vt:lpstr>
      <vt:lpstr>‘sed’ Line Addressing</vt:lpstr>
      <vt:lpstr>‘sed’ More Printing</vt:lpstr>
      <vt:lpstr>‘sed’ Options</vt:lpstr>
      <vt:lpstr>‘sed’ with Multiple Instructions  -e</vt:lpstr>
      <vt:lpstr>‘sed’ with Instructions File : -f</vt:lpstr>
      <vt:lpstr>‘sed’ Second Form of Addressing</vt:lpstr>
      <vt:lpstr>‘sed’ Comma-Separated Pair</vt:lpstr>
      <vt:lpstr>‘sed’ (w) Writing Selected Lines to a File</vt:lpstr>
      <vt:lpstr>Text Editing using ‘sed’ </vt:lpstr>
      <vt:lpstr>‘sed’ to insert a text</vt:lpstr>
      <vt:lpstr>‘sed’ to append a\ and delete d\ </vt:lpstr>
      <vt:lpstr>‘sed’ for text substitution s/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407</cp:revision>
  <dcterms:created xsi:type="dcterms:W3CDTF">2018-07-15T12:08:32Z</dcterms:created>
  <dcterms:modified xsi:type="dcterms:W3CDTF">2019-03-23T19:45:05Z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